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93" r:id="rId2"/>
    <p:sldId id="569" r:id="rId3"/>
    <p:sldId id="256" r:id="rId4"/>
    <p:sldId id="570" r:id="rId5"/>
    <p:sldId id="572" r:id="rId6"/>
    <p:sldId id="573" r:id="rId7"/>
    <p:sldId id="574" r:id="rId8"/>
    <p:sldId id="575" r:id="rId9"/>
    <p:sldId id="585" r:id="rId10"/>
    <p:sldId id="587" r:id="rId11"/>
    <p:sldId id="588" r:id="rId12"/>
    <p:sldId id="586" r:id="rId13"/>
    <p:sldId id="595" r:id="rId14"/>
    <p:sldId id="594" r:id="rId15"/>
    <p:sldId id="596" r:id="rId16"/>
    <p:sldId id="592" r:id="rId17"/>
    <p:sldId id="597" r:id="rId18"/>
    <p:sldId id="589" r:id="rId19"/>
    <p:sldId id="5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0E8A"/>
    <a:srgbClr val="ED1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54586-84F2-4399-AE19-564675448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AB2D2-BB58-4FEF-934D-097EC0561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56021-7567-484B-9934-FC8F12371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19ADD-C34B-4545-BC8D-D2E38CAC7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209DA-E3BA-46BA-AFFE-F47DAA46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65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AE1D-1F93-4CD5-927B-18EC666E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7DAC7-EEBB-4A23-B0F0-3D5CD1913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366D1-0554-4F35-821D-8D26F145E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04A8E-BFB3-4A8C-B1A1-C6057E468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9ECD5-806E-40B5-BAE8-F0AEDD07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98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DB2E02-4825-4C82-BA95-FACAC299E7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2D730-0CE0-48DD-A8DC-26EFA467E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7508B-3CE7-4720-8303-0F6984FB5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2E1D0-87AF-4D5B-92F0-4CD227802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031A8-50CE-40F6-870A-EE433BF1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C1EC-9B7F-48B8-BC3A-3740E7ED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83EBF-4948-4C8B-9EA0-12F14BF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600EC-F262-4633-B58A-F188F6A8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01D93-F4B9-4542-B02B-F191B2A6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06609-659E-4A52-86D4-848B4FE8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98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642B-9D3B-4F98-B4FB-F760FF513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56DEC-3F50-4048-B222-D4211EA9A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4A2CB-9059-4ECE-B8B1-437583030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CEAB0-ED44-4192-AF68-1524FFEC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FE9B4-6CED-4D40-AE61-13410C71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15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A6E68-B404-4802-BDD4-188E9D7F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A9DF1-2B14-4F79-829B-C89EC4644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2AEDA-11D7-4608-97C6-278BC0BF8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C7235-94AB-4035-BCA8-3AC79612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4CC97-D347-4A6D-982A-F25D206A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4BAB0-D63E-467C-AC1F-0781A77F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29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8595B-DEF8-48A2-8E88-ED0E42AA7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E9BD1-9CD2-4071-B306-EAD4087F2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A46A5-EF90-4079-A3DA-53F157582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F943E-0769-43BD-9C6D-F58C50D12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30309-99DA-488D-B55E-A04DCF28F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C3F654-FD8A-4950-A9AB-A30740356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E1073-ACFE-43A7-A2AB-7A0946EC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49C1B9-BB05-4E90-8ACD-3E2000C7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F5C1-8E81-4D46-A292-4289328B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096C2-C339-4F16-8CD2-1DA7869A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BA53E-8D1A-4F4E-8116-7B4CE94F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C62C-AFAA-4DE2-8137-94BDDF13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23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D2E71B-56DB-454A-8825-5279B638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2FEC3-4938-4815-8D47-0CA35231C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A3315-AF2A-4050-B391-BAD48FCC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94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B1958-4218-4E38-AFAF-740ADEFE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0E931-7A77-4C9C-B8E2-204E88819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B8B99-BDF1-49BF-B8C8-BD124372C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E6AFB-F7D2-49F1-9B4B-F4EF857F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82DE7-D8C9-4DA5-AF9E-DD8A8228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BE88E-30AF-47E5-8D0D-F2355561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09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5320-2095-455E-BBD9-49AF9A9A7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F41E82-371A-4FD2-B0D6-35FBBF749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BB4B6-511D-4113-B734-8FA303D00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C719C-D104-43B4-BE8A-2E971A5B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6708F-BBA8-4391-BE58-B8D0A991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4E116-B937-44D2-ACD3-6F2A70B35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70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1BF14C-1883-4670-9594-8F124D7F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C8276-608E-4C78-A5AD-87C83E91E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D43C3-E909-4633-8218-D8A776B4C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B487A-599C-4F74-8DBC-CDDDDFDA388E}" type="datetimeFigureOut">
              <a:rPr lang="en-IN" smtClean="0"/>
              <a:t>25-05-2021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C1B13-87A7-4EBA-A5B3-BBCB95707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964AF-1CC8-484A-B5F7-F3E902DBC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301DD-AEEC-4F2F-8340-0E5218D0404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13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nvestopedia.com/terms/g/gmroi.asp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1E53-56A2-4077-89F5-F3E9D53E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6B834-D955-4445-BC03-7EB6F384E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71DBE-4F88-4209-ADEE-3F9DAB84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D56B3D-5339-4285-B371-2A832BA16746}"/>
              </a:ext>
            </a:extLst>
          </p:cNvPr>
          <p:cNvSpPr/>
          <p:nvPr/>
        </p:nvSpPr>
        <p:spPr>
          <a:xfrm>
            <a:off x="354583" y="1349229"/>
            <a:ext cx="11266287" cy="175432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anose="020B0604020202020204" pitchFamily="34" charset="0"/>
              </a:rPr>
              <a:t>Inventory Management System for Retailers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AF122-6A73-4235-8F08-B3174B2578C3}"/>
              </a:ext>
            </a:extLst>
          </p:cNvPr>
          <p:cNvSpPr txBox="1"/>
          <p:nvPr/>
        </p:nvSpPr>
        <p:spPr>
          <a:xfrm>
            <a:off x="2834062" y="3429000"/>
            <a:ext cx="63276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  </a:t>
            </a:r>
            <a:endParaRPr lang="en-IN" sz="20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IN" sz="2800" b="1" dirty="0">
                <a:solidFill>
                  <a:schemeClr val="bg1"/>
                </a:solidFill>
              </a:rPr>
              <a:t>SmartBridge-VMware Build-A-Thon</a:t>
            </a:r>
          </a:p>
          <a:p>
            <a:pPr algn="ctr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Designed and Developed by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PRATIKSHA JAYESH BONGALE</a:t>
            </a:r>
            <a:endParaRPr lang="en-IN" sz="2400" b="1" dirty="0">
              <a:solidFill>
                <a:schemeClr val="bg1"/>
              </a:solidFill>
            </a:endParaRPr>
          </a:p>
          <a:p>
            <a:pPr algn="ctr"/>
            <a:endParaRPr lang="en-IN" sz="2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370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4">
            <a:extLst>
              <a:ext uri="{FF2B5EF4-FFF2-40B4-BE49-F238E27FC236}">
                <a16:creationId xmlns:a16="http://schemas.microsoft.com/office/drawing/2014/main" id="{1615DCE1-1DF9-4CFB-8238-AD6B8788603D}"/>
              </a:ext>
            </a:extLst>
          </p:cNvPr>
          <p:cNvSpPr/>
          <p:nvPr/>
        </p:nvSpPr>
        <p:spPr>
          <a:xfrm>
            <a:off x="0" y="134045"/>
            <a:ext cx="246874" cy="81152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7B3745-FD84-4A2B-9845-43B08EB87120}"/>
              </a:ext>
            </a:extLst>
          </p:cNvPr>
          <p:cNvSpPr/>
          <p:nvPr/>
        </p:nvSpPr>
        <p:spPr>
          <a:xfrm>
            <a:off x="246874" y="134045"/>
            <a:ext cx="61909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Results – About Us page</a:t>
            </a:r>
            <a:endParaRPr lang="en-IN" sz="4000" b="1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17FDED-CF38-41A6-8F1A-E957DC11BD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2559" y="945572"/>
            <a:ext cx="10848513" cy="59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5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4">
            <a:extLst>
              <a:ext uri="{FF2B5EF4-FFF2-40B4-BE49-F238E27FC236}">
                <a16:creationId xmlns:a16="http://schemas.microsoft.com/office/drawing/2014/main" id="{DEC7C52E-3435-4402-BB26-E73120FC309B}"/>
              </a:ext>
            </a:extLst>
          </p:cNvPr>
          <p:cNvSpPr/>
          <p:nvPr/>
        </p:nvSpPr>
        <p:spPr>
          <a:xfrm>
            <a:off x="0" y="134045"/>
            <a:ext cx="246874" cy="81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9723E2-619B-4852-ACF5-BB4E54E8BE31}"/>
              </a:ext>
            </a:extLst>
          </p:cNvPr>
          <p:cNvSpPr/>
          <p:nvPr/>
        </p:nvSpPr>
        <p:spPr>
          <a:xfrm>
            <a:off x="246874" y="134045"/>
            <a:ext cx="585589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Results – Sign Up page</a:t>
            </a:r>
            <a:endParaRPr lang="en-IN" sz="4000" b="1" dirty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46DF3-79C2-4C1B-BEC5-B89F529F19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9495" y="945572"/>
            <a:ext cx="11514337" cy="59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4">
            <a:extLst>
              <a:ext uri="{FF2B5EF4-FFF2-40B4-BE49-F238E27FC236}">
                <a16:creationId xmlns:a16="http://schemas.microsoft.com/office/drawing/2014/main" id="{D01FD8DA-619A-4D19-BEB7-4CD80DB3F3C8}"/>
              </a:ext>
            </a:extLst>
          </p:cNvPr>
          <p:cNvSpPr/>
          <p:nvPr/>
        </p:nvSpPr>
        <p:spPr>
          <a:xfrm>
            <a:off x="0" y="134045"/>
            <a:ext cx="246874" cy="81152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8E61B-25E3-4E0F-BFA2-810285776ACA}"/>
              </a:ext>
            </a:extLst>
          </p:cNvPr>
          <p:cNvSpPr/>
          <p:nvPr/>
        </p:nvSpPr>
        <p:spPr>
          <a:xfrm>
            <a:off x="246874" y="185865"/>
            <a:ext cx="52850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Results – Dashboard</a:t>
            </a:r>
            <a:endParaRPr lang="en-IN" sz="4000" b="1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B9D27-ED51-4F3C-B338-E1E15913A1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2660" y="945572"/>
            <a:ext cx="11416684" cy="59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04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4">
            <a:extLst>
              <a:ext uri="{FF2B5EF4-FFF2-40B4-BE49-F238E27FC236}">
                <a16:creationId xmlns:a16="http://schemas.microsoft.com/office/drawing/2014/main" id="{D01FD8DA-619A-4D19-BEB7-4CD80DB3F3C8}"/>
              </a:ext>
            </a:extLst>
          </p:cNvPr>
          <p:cNvSpPr/>
          <p:nvPr/>
        </p:nvSpPr>
        <p:spPr>
          <a:xfrm>
            <a:off x="0" y="134045"/>
            <a:ext cx="246874" cy="81152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8E61B-25E3-4E0F-BFA2-810285776ACA}"/>
              </a:ext>
            </a:extLst>
          </p:cNvPr>
          <p:cNvSpPr/>
          <p:nvPr/>
        </p:nvSpPr>
        <p:spPr>
          <a:xfrm>
            <a:off x="246874" y="185865"/>
            <a:ext cx="60128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Results – My Purchases</a:t>
            </a:r>
            <a:endParaRPr lang="en-IN" sz="4000" b="1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CC294D-642F-401F-A71F-BAF74F4F8F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862" y="945571"/>
            <a:ext cx="11567604" cy="591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21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4">
            <a:extLst>
              <a:ext uri="{FF2B5EF4-FFF2-40B4-BE49-F238E27FC236}">
                <a16:creationId xmlns:a16="http://schemas.microsoft.com/office/drawing/2014/main" id="{D01FD8DA-619A-4D19-BEB7-4CD80DB3F3C8}"/>
              </a:ext>
            </a:extLst>
          </p:cNvPr>
          <p:cNvSpPr/>
          <p:nvPr/>
        </p:nvSpPr>
        <p:spPr>
          <a:xfrm>
            <a:off x="0" y="134045"/>
            <a:ext cx="246874" cy="81152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8E61B-25E3-4E0F-BFA2-810285776ACA}"/>
              </a:ext>
            </a:extLst>
          </p:cNvPr>
          <p:cNvSpPr/>
          <p:nvPr/>
        </p:nvSpPr>
        <p:spPr>
          <a:xfrm>
            <a:off x="513551" y="185865"/>
            <a:ext cx="47516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Results – My Sales</a:t>
            </a:r>
            <a:endParaRPr lang="en-IN" sz="4000" b="1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EAC2B8-B77D-485B-8400-F0CBAC7970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617" y="945571"/>
            <a:ext cx="11549849" cy="591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7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4">
            <a:extLst>
              <a:ext uri="{FF2B5EF4-FFF2-40B4-BE49-F238E27FC236}">
                <a16:creationId xmlns:a16="http://schemas.microsoft.com/office/drawing/2014/main" id="{D01FD8DA-619A-4D19-BEB7-4CD80DB3F3C8}"/>
              </a:ext>
            </a:extLst>
          </p:cNvPr>
          <p:cNvSpPr/>
          <p:nvPr/>
        </p:nvSpPr>
        <p:spPr>
          <a:xfrm>
            <a:off x="0" y="134045"/>
            <a:ext cx="246874" cy="81152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8E61B-25E3-4E0F-BFA2-810285776ACA}"/>
              </a:ext>
            </a:extLst>
          </p:cNvPr>
          <p:cNvSpPr/>
          <p:nvPr/>
        </p:nvSpPr>
        <p:spPr>
          <a:xfrm>
            <a:off x="389544" y="185865"/>
            <a:ext cx="499970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Results – My Profile</a:t>
            </a:r>
            <a:endParaRPr lang="en-IN" sz="4000" b="1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76E46-38A0-456C-AC80-104495496F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3883" y="1038688"/>
            <a:ext cx="11292397" cy="581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6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4">
            <a:extLst>
              <a:ext uri="{FF2B5EF4-FFF2-40B4-BE49-F238E27FC236}">
                <a16:creationId xmlns:a16="http://schemas.microsoft.com/office/drawing/2014/main" id="{433C2198-8B8F-4353-AAB7-C6F2C2B8AD39}"/>
              </a:ext>
            </a:extLst>
          </p:cNvPr>
          <p:cNvSpPr/>
          <p:nvPr/>
        </p:nvSpPr>
        <p:spPr>
          <a:xfrm>
            <a:off x="0" y="329354"/>
            <a:ext cx="246874" cy="8115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B8D7B-B509-456A-B5E2-29C55AB57092}"/>
              </a:ext>
            </a:extLst>
          </p:cNvPr>
          <p:cNvSpPr/>
          <p:nvPr/>
        </p:nvSpPr>
        <p:spPr>
          <a:xfrm>
            <a:off x="246874" y="329354"/>
            <a:ext cx="79878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Advantages and Disadvantages</a:t>
            </a:r>
            <a:endParaRPr lang="en-IN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02E6A-566E-451A-AFA9-8586D2083877}"/>
              </a:ext>
            </a:extLst>
          </p:cNvPr>
          <p:cNvSpPr txBox="1"/>
          <p:nvPr/>
        </p:nvSpPr>
        <p:spPr>
          <a:xfrm>
            <a:off x="585927" y="1472654"/>
            <a:ext cx="8813306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B60E8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Advantages</a:t>
            </a:r>
            <a:r>
              <a:rPr lang="en-US" sz="2000" b="1" dirty="0">
                <a:solidFill>
                  <a:srgbClr val="B60E8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sz="1800" dirty="0">
              <a:solidFill>
                <a:srgbClr val="B60E8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Easy and simple User Interface for Retailers </a:t>
            </a:r>
            <a:r>
              <a:rPr lang="en-IN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to keep track of al their inventory in one place.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It is widely used for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managing inventory in almost all the sectors</a:t>
            </a:r>
            <a:r>
              <a:rPr lang="en-IN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 that deal with customers. 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It is composed using the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HTML, CSS, Bootstrap and Python</a:t>
            </a:r>
            <a:r>
              <a:rPr lang="en-IN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 for the web usage in real time.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It can work in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real time</a:t>
            </a:r>
            <a:r>
              <a:rPr lang="en-IN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solidFill>
                  <a:srgbClr val="B60E8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Disadvantages</a:t>
            </a:r>
            <a:r>
              <a:rPr lang="en-US" sz="2000" b="1" dirty="0">
                <a:solidFill>
                  <a:srgbClr val="B60E8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sz="1800" dirty="0">
              <a:solidFill>
                <a:srgbClr val="B60E8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Needs </a:t>
            </a: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manual data enterer </a:t>
            </a:r>
            <a:r>
              <a:rPr lang="en-IN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for maintaining the data.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263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4">
            <a:extLst>
              <a:ext uri="{FF2B5EF4-FFF2-40B4-BE49-F238E27FC236}">
                <a16:creationId xmlns:a16="http://schemas.microsoft.com/office/drawing/2014/main" id="{433C2198-8B8F-4353-AAB7-C6F2C2B8AD39}"/>
              </a:ext>
            </a:extLst>
          </p:cNvPr>
          <p:cNvSpPr/>
          <p:nvPr/>
        </p:nvSpPr>
        <p:spPr>
          <a:xfrm>
            <a:off x="0" y="107413"/>
            <a:ext cx="246874" cy="8115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7B8D7B-B509-456A-B5E2-29C55AB57092}"/>
              </a:ext>
            </a:extLst>
          </p:cNvPr>
          <p:cNvSpPr/>
          <p:nvPr/>
        </p:nvSpPr>
        <p:spPr>
          <a:xfrm>
            <a:off x="246874" y="107413"/>
            <a:ext cx="50142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Applications of IMS</a:t>
            </a:r>
            <a:endParaRPr lang="en-IN" sz="4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EB3973-457B-4A3F-8245-40804B5A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4" y="742646"/>
            <a:ext cx="8140823" cy="611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32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4">
            <a:extLst>
              <a:ext uri="{FF2B5EF4-FFF2-40B4-BE49-F238E27FC236}">
                <a16:creationId xmlns:a16="http://schemas.microsoft.com/office/drawing/2014/main" id="{654E57D7-84A9-4DD1-9071-3E3FD3DF3191}"/>
              </a:ext>
            </a:extLst>
          </p:cNvPr>
          <p:cNvSpPr/>
          <p:nvPr/>
        </p:nvSpPr>
        <p:spPr>
          <a:xfrm>
            <a:off x="0" y="134045"/>
            <a:ext cx="246874" cy="8115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319C59-9638-4AAA-A4A3-52F835B0FB74}"/>
              </a:ext>
            </a:extLst>
          </p:cNvPr>
          <p:cNvSpPr/>
          <p:nvPr/>
        </p:nvSpPr>
        <p:spPr>
          <a:xfrm>
            <a:off x="246874" y="174094"/>
            <a:ext cx="29611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Conclusion</a:t>
            </a:r>
            <a:endParaRPr lang="en-IN" sz="4000" b="1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BF79C-D42D-4060-A2D7-E6C0B3255A67}"/>
              </a:ext>
            </a:extLst>
          </p:cNvPr>
          <p:cNvSpPr txBox="1"/>
          <p:nvPr/>
        </p:nvSpPr>
        <p:spPr>
          <a:xfrm>
            <a:off x="772357" y="1682214"/>
            <a:ext cx="97654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system we try to build an </a:t>
            </a:r>
            <a:r>
              <a:rPr lang="en-US" b="1" dirty="0"/>
              <a:t>Inventory Management System for retailers to keep track of their inventory by allowing them to insert, update, delete items and much more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also </a:t>
            </a:r>
            <a:r>
              <a:rPr lang="en-US" b="1" dirty="0"/>
              <a:t>sends them an email upon new registration and when the stock empties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Flask application </a:t>
            </a:r>
            <a:r>
              <a:rPr lang="en-US" dirty="0"/>
              <a:t>is also built for the ease of use. The app has been </a:t>
            </a:r>
            <a:r>
              <a:rPr lang="en-US" b="1" dirty="0" err="1"/>
              <a:t>mordenized</a:t>
            </a:r>
            <a:r>
              <a:rPr lang="en-US" b="1" dirty="0"/>
              <a:t> using docker</a:t>
            </a:r>
            <a:r>
              <a:rPr lang="en-US" dirty="0"/>
              <a:t>, a </a:t>
            </a:r>
            <a:r>
              <a:rPr lang="en-US" b="1" dirty="0"/>
              <a:t>docker image </a:t>
            </a:r>
            <a:r>
              <a:rPr lang="en-US" dirty="0"/>
              <a:t>has been created and the same has been </a:t>
            </a:r>
            <a:r>
              <a:rPr lang="en-US" b="1" dirty="0"/>
              <a:t>deployed onto </a:t>
            </a:r>
            <a:r>
              <a:rPr lang="en-US" b="1" dirty="0" err="1"/>
              <a:t>vmware’s</a:t>
            </a:r>
            <a:r>
              <a:rPr lang="en-US" b="1" dirty="0"/>
              <a:t> </a:t>
            </a:r>
            <a:r>
              <a:rPr lang="en-US" b="1" dirty="0" err="1"/>
              <a:t>tanzu</a:t>
            </a:r>
            <a:r>
              <a:rPr lang="en-US" b="1" dirty="0"/>
              <a:t> service </a:t>
            </a:r>
            <a:r>
              <a:rPr lang="en-US" dirty="0"/>
              <a:t>for everyone to use.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3304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26,422 Thank You Photos - Free &amp; Royalty-Free Stock Photos from Dreamstime">
            <a:extLst>
              <a:ext uri="{FF2B5EF4-FFF2-40B4-BE49-F238E27FC236}">
                <a16:creationId xmlns:a16="http://schemas.microsoft.com/office/drawing/2014/main" id="{BA922494-E48B-49AA-86E7-3235646D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67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274684" y="345387"/>
            <a:ext cx="2685578" cy="64516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78" name="Rectangle 77"/>
          <p:cNvSpPr/>
          <p:nvPr/>
        </p:nvSpPr>
        <p:spPr>
          <a:xfrm>
            <a:off x="0" y="300579"/>
            <a:ext cx="208425" cy="7347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Parallelogram 26"/>
          <p:cNvSpPr/>
          <p:nvPr/>
        </p:nvSpPr>
        <p:spPr>
          <a:xfrm>
            <a:off x="544174" y="-2988"/>
            <a:ext cx="10191750" cy="6860988"/>
          </a:xfrm>
          <a:prstGeom prst="parallelogram">
            <a:avLst>
              <a:gd name="adj" fmla="val 60863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Parallelogram 27"/>
          <p:cNvSpPr/>
          <p:nvPr/>
        </p:nvSpPr>
        <p:spPr>
          <a:xfrm>
            <a:off x="2502791" y="-268"/>
            <a:ext cx="8977286" cy="6868189"/>
          </a:xfrm>
          <a:prstGeom prst="parallelogram">
            <a:avLst>
              <a:gd name="adj" fmla="val 60863"/>
            </a:avLst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37820" y="2305050"/>
            <a:ext cx="567626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1101" y="1880182"/>
            <a:ext cx="590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Introduction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7820" y="1843405"/>
            <a:ext cx="394335" cy="4616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53461" y="4227196"/>
            <a:ext cx="4537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Applications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7820" y="2647315"/>
            <a:ext cx="394335" cy="4616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337820" y="3108960"/>
            <a:ext cx="567626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37820" y="3912870"/>
            <a:ext cx="567626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71101" y="2689160"/>
            <a:ext cx="5645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I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Overview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37820" y="3451225"/>
            <a:ext cx="394335" cy="461645"/>
          </a:xfrm>
          <a:prstGeom prst="rect">
            <a:avLst/>
          </a:prstGeom>
          <a:gradFill>
            <a:gsLst>
              <a:gs pos="0">
                <a:srgbClr val="7B32B2"/>
              </a:gs>
              <a:gs pos="100000">
                <a:srgbClr val="7030A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3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337820" y="4716145"/>
            <a:ext cx="567626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71101" y="3471228"/>
            <a:ext cx="618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Purpose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37820" y="4254500"/>
            <a:ext cx="394335" cy="4616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4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70890" y="1843405"/>
            <a:ext cx="12306300" cy="3609975"/>
            <a:chOff x="-6946" y="3894"/>
            <a:chExt cx="19380" cy="5685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1981" y="4621"/>
              <a:ext cx="8939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29"/>
            <p:cNvSpPr txBox="1"/>
            <p:nvPr/>
          </p:nvSpPr>
          <p:spPr>
            <a:xfrm>
              <a:off x="-6946" y="8999"/>
              <a:ext cx="930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lt"/>
                </a:rPr>
                <a:t>Proposed Solution</a:t>
              </a:r>
            </a:p>
          </p:txBody>
        </p:sp>
        <p:sp>
          <p:nvSpPr>
            <p:cNvPr id="7" name="Rectangle 30"/>
            <p:cNvSpPr/>
            <p:nvPr/>
          </p:nvSpPr>
          <p:spPr>
            <a:xfrm>
              <a:off x="1981" y="3894"/>
              <a:ext cx="621" cy="72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8" name="TextBox 31"/>
            <p:cNvSpPr txBox="1"/>
            <p:nvPr/>
          </p:nvSpPr>
          <p:spPr>
            <a:xfrm>
              <a:off x="-6946" y="7691"/>
              <a:ext cx="71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+mn-lt"/>
                </a:rPr>
                <a:t>Existing Problems</a:t>
              </a:r>
            </a:p>
          </p:txBody>
        </p:sp>
        <p:sp>
          <p:nvSpPr>
            <p:cNvPr id="9" name="Rectangle 32"/>
            <p:cNvSpPr/>
            <p:nvPr/>
          </p:nvSpPr>
          <p:spPr>
            <a:xfrm>
              <a:off x="1981" y="5160"/>
              <a:ext cx="621" cy="72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7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1981" y="5887"/>
              <a:ext cx="8939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981" y="7153"/>
              <a:ext cx="8939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51"/>
            <p:cNvSpPr txBox="1"/>
            <p:nvPr/>
          </p:nvSpPr>
          <p:spPr>
            <a:xfrm>
              <a:off x="2790" y="6469"/>
              <a:ext cx="88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lvl="0">
                <a:defRPr/>
              </a:pPr>
              <a:r>
                <a:rPr lang="en-IN" alt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Advantages and Disadvantages </a:t>
              </a:r>
            </a:p>
          </p:txBody>
        </p:sp>
        <p:sp>
          <p:nvSpPr>
            <p:cNvPr id="13" name="Rectangle 52"/>
            <p:cNvSpPr/>
            <p:nvPr/>
          </p:nvSpPr>
          <p:spPr>
            <a:xfrm>
              <a:off x="1981" y="6426"/>
              <a:ext cx="621" cy="7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8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1981" y="8418"/>
              <a:ext cx="8939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54"/>
            <p:cNvSpPr txBox="1"/>
            <p:nvPr/>
          </p:nvSpPr>
          <p:spPr>
            <a:xfrm>
              <a:off x="2698" y="3973"/>
              <a:ext cx="973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lvl="0"/>
              <a:r>
                <a:rPr lang="en-IN" alt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System Requirements</a:t>
              </a:r>
              <a:endPara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Rectangle 55"/>
            <p:cNvSpPr/>
            <p:nvPr/>
          </p:nvSpPr>
          <p:spPr>
            <a:xfrm>
              <a:off x="1981" y="7691"/>
              <a:ext cx="621" cy="72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9</a:t>
              </a:r>
            </a:p>
          </p:txBody>
        </p:sp>
      </p:grpSp>
      <p:sp>
        <p:nvSpPr>
          <p:cNvPr id="17" name="Rectangle 55"/>
          <p:cNvSpPr/>
          <p:nvPr/>
        </p:nvSpPr>
        <p:spPr>
          <a:xfrm>
            <a:off x="337820" y="5050790"/>
            <a:ext cx="394335" cy="461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49885" y="5512435"/>
            <a:ext cx="567626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6427470" y="5050790"/>
            <a:ext cx="5688330" cy="461645"/>
            <a:chOff x="532" y="7954"/>
            <a:chExt cx="8958" cy="727"/>
          </a:xfrm>
        </p:grpSpPr>
        <p:sp>
          <p:nvSpPr>
            <p:cNvPr id="20" name="Rectangle 55"/>
            <p:cNvSpPr/>
            <p:nvPr/>
          </p:nvSpPr>
          <p:spPr>
            <a:xfrm>
              <a:off x="532" y="7954"/>
              <a:ext cx="736" cy="727"/>
            </a:xfrm>
            <a:prstGeom prst="rect">
              <a:avLst/>
            </a:prstGeom>
            <a:solidFill>
              <a:srgbClr val="00B0F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IN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rPr>
                <a:t>10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551" y="8681"/>
              <a:ext cx="8939" cy="0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22" name="TextBox 54"/>
          <p:cNvSpPr txBox="1"/>
          <p:nvPr/>
        </p:nvSpPr>
        <p:spPr>
          <a:xfrm>
            <a:off x="6894830" y="2684781"/>
            <a:ext cx="453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Results</a:t>
            </a:r>
          </a:p>
        </p:txBody>
      </p:sp>
      <p:sp>
        <p:nvSpPr>
          <p:cNvPr id="23" name="TextBox 54"/>
          <p:cNvSpPr txBox="1"/>
          <p:nvPr/>
        </p:nvSpPr>
        <p:spPr>
          <a:xfrm>
            <a:off x="6976805" y="5050789"/>
            <a:ext cx="6182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kumimoji="0" lang="en-I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</a:rPr>
              <a:t>Conclusion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566535" y="5639435"/>
            <a:ext cx="5676265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s 4">
            <a:extLst>
              <a:ext uri="{FF2B5EF4-FFF2-40B4-BE49-F238E27FC236}">
                <a16:creationId xmlns:a16="http://schemas.microsoft.com/office/drawing/2014/main" id="{679B5A7B-DB17-439E-A14B-02A177447EC3}"/>
              </a:ext>
            </a:extLst>
          </p:cNvPr>
          <p:cNvSpPr/>
          <p:nvPr/>
        </p:nvSpPr>
        <p:spPr>
          <a:xfrm>
            <a:off x="0" y="230192"/>
            <a:ext cx="246874" cy="811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00EFB3-54F4-4ACE-AFC5-42B04BDD80AC}"/>
              </a:ext>
            </a:extLst>
          </p:cNvPr>
          <p:cNvSpPr/>
          <p:nvPr/>
        </p:nvSpPr>
        <p:spPr>
          <a:xfrm>
            <a:off x="256604" y="282012"/>
            <a:ext cx="32236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Introduction</a:t>
            </a:r>
            <a:endParaRPr lang="en-IN" sz="40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C6608-067B-4C8A-9EDC-3AE9943C2F55}"/>
              </a:ext>
            </a:extLst>
          </p:cNvPr>
          <p:cNvSpPr txBox="1"/>
          <p:nvPr/>
        </p:nvSpPr>
        <p:spPr>
          <a:xfrm>
            <a:off x="6995603" y="989898"/>
            <a:ext cx="441220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Inventory Management </a:t>
            </a:r>
            <a:r>
              <a:rPr lang="en-IN" dirty="0"/>
              <a:t>refers to the process of ordering, storing and using a company's inventory.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includes the management of raw materials, components and finished products, as well as warehousing and processing such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company's </a:t>
            </a: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inventory</a:t>
            </a:r>
            <a:r>
              <a:rPr lang="en-IN" dirty="0"/>
              <a:t> is one of its most valuable assets. In retail, manufacturing, food service and other inventory-intensive sectors, a company's inputs and finished products are the core of its business.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 shortage of inventory when and where it's needed can be extremely detrimental.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26" name="Picture 2" descr="Prism Visual Software's Inventory Management System for Effective Inventory  Control">
            <a:extLst>
              <a:ext uri="{FF2B5EF4-FFF2-40B4-BE49-F238E27FC236}">
                <a16:creationId xmlns:a16="http://schemas.microsoft.com/office/drawing/2014/main" id="{52377289-0858-4BA2-9447-09521732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17" y="1791006"/>
            <a:ext cx="4203069" cy="411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946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4">
            <a:extLst>
              <a:ext uri="{FF2B5EF4-FFF2-40B4-BE49-F238E27FC236}">
                <a16:creationId xmlns:a16="http://schemas.microsoft.com/office/drawing/2014/main" id="{2C2A4B53-F49B-4EC7-B48E-0211AEE20CD7}"/>
              </a:ext>
            </a:extLst>
          </p:cNvPr>
          <p:cNvSpPr/>
          <p:nvPr/>
        </p:nvSpPr>
        <p:spPr>
          <a:xfrm>
            <a:off x="1701" y="230191"/>
            <a:ext cx="246874" cy="8115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6AB114-652A-4E40-8B07-5D90AA614F2D}"/>
              </a:ext>
            </a:extLst>
          </p:cNvPr>
          <p:cNvSpPr/>
          <p:nvPr/>
        </p:nvSpPr>
        <p:spPr>
          <a:xfrm>
            <a:off x="248575" y="277609"/>
            <a:ext cx="251927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Overview</a:t>
            </a:r>
            <a:endParaRPr lang="en-IN" sz="4000" b="1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37289-F42B-4006-A57B-058DDBDFED41}"/>
              </a:ext>
            </a:extLst>
          </p:cNvPr>
          <p:cNvSpPr txBox="1"/>
          <p:nvPr/>
        </p:nvSpPr>
        <p:spPr>
          <a:xfrm>
            <a:off x="460479" y="1913971"/>
            <a:ext cx="41825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As a part of your supply chain, inventory management includes aspects such as controlling and overseeing purchases — from suppliers as well as customers — maintaining the storage of stock, controlling the amount of product for sale, and order fulfilment.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CDEFD-438A-483A-A333-7B824089EB9C}"/>
              </a:ext>
            </a:extLst>
          </p:cNvPr>
          <p:cNvSpPr txBox="1"/>
          <p:nvPr/>
        </p:nvSpPr>
        <p:spPr>
          <a:xfrm>
            <a:off x="5513354" y="5581927"/>
            <a:ext cx="6094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Naturally, your company’s precise inventory management meaning will vary based on the types of products you sell and the channels you sell them through.</a:t>
            </a:r>
            <a:endParaRPr lang="en-US" dirty="0"/>
          </a:p>
        </p:txBody>
      </p:sp>
      <p:pic>
        <p:nvPicPr>
          <p:cNvPr id="2052" name="Picture 4" descr="Supply Chain Management (SCM) Definition">
            <a:extLst>
              <a:ext uri="{FF2B5EF4-FFF2-40B4-BE49-F238E27FC236}">
                <a16:creationId xmlns:a16="http://schemas.microsoft.com/office/drawing/2014/main" id="{31A77AAE-7C4E-47A9-A6D8-AE3469CE3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354" y="807868"/>
            <a:ext cx="5975975" cy="4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94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4">
            <a:extLst>
              <a:ext uri="{FF2B5EF4-FFF2-40B4-BE49-F238E27FC236}">
                <a16:creationId xmlns:a16="http://schemas.microsoft.com/office/drawing/2014/main" id="{F2541246-15F7-444C-B958-EF516388B0B4}"/>
              </a:ext>
            </a:extLst>
          </p:cNvPr>
          <p:cNvSpPr/>
          <p:nvPr/>
        </p:nvSpPr>
        <p:spPr>
          <a:xfrm>
            <a:off x="0" y="71902"/>
            <a:ext cx="246874" cy="8115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E609F-368A-4216-90EE-6865A3856057}"/>
              </a:ext>
            </a:extLst>
          </p:cNvPr>
          <p:cNvSpPr/>
          <p:nvPr/>
        </p:nvSpPr>
        <p:spPr>
          <a:xfrm>
            <a:off x="259846" y="123722"/>
            <a:ext cx="22682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Purpose</a:t>
            </a:r>
            <a:endParaRPr lang="en-IN" sz="4000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F441A-ACF0-4D07-8CE1-F73A1B0678C0}"/>
              </a:ext>
            </a:extLst>
          </p:cNvPr>
          <p:cNvSpPr txBox="1"/>
          <p:nvPr/>
        </p:nvSpPr>
        <p:spPr>
          <a:xfrm>
            <a:off x="259846" y="1495390"/>
            <a:ext cx="49158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Liberation Serif"/>
                <a:ea typeface="Times New Roman" panose="02020603050405020304" pitchFamily="18" charset="0"/>
              </a:rPr>
              <a:t>This project aims</a:t>
            </a:r>
            <a:r>
              <a:rPr lang="en-US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 to build an Inventory Management System for retailers to keep track of their inventory by allowing them to insert, update, delete items and much more.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Liberation Serif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It also sends them an email upon new registration and when the stock empties.</a:t>
            </a:r>
            <a:r>
              <a:rPr lang="en-US" sz="1800" i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rgbClr val="000000"/>
              </a:solidFill>
              <a:latin typeface="Liberation Serif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A Flask application is also built for the ease of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Liberation Serif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The app has been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mordenized</a:t>
            </a:r>
            <a:r>
              <a:rPr lang="en-US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 using docker, a docker image has been created and the same has been deployed onto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vmware’s</a:t>
            </a:r>
            <a:r>
              <a:rPr lang="en-US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tanzu</a:t>
            </a:r>
            <a:r>
              <a:rPr lang="en-US" sz="1800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 service for everyone to use.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EE92C-5EE5-45BD-A032-D9CB1BF2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19" y="203756"/>
            <a:ext cx="1480715" cy="1512303"/>
          </a:xfrm>
          <a:prstGeom prst="rect">
            <a:avLst/>
          </a:prstGeom>
        </p:spPr>
      </p:pic>
      <p:pic>
        <p:nvPicPr>
          <p:cNvPr id="3074" name="Picture 2" descr="Email Delivery Service | SendGrid">
            <a:extLst>
              <a:ext uri="{FF2B5EF4-FFF2-40B4-BE49-F238E27FC236}">
                <a16:creationId xmlns:a16="http://schemas.microsoft.com/office/drawing/2014/main" id="{FD6B0294-788C-4488-B96E-D721FDED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491" y="810897"/>
            <a:ext cx="3448235" cy="181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suring Docker IO overhead - Percona Database Performance Blog">
            <a:extLst>
              <a:ext uri="{FF2B5EF4-FFF2-40B4-BE49-F238E27FC236}">
                <a16:creationId xmlns:a16="http://schemas.microsoft.com/office/drawing/2014/main" id="{56016DD0-1A0D-4094-A7D2-4A681E45E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1" y="2398934"/>
            <a:ext cx="2851773" cy="235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anzu is Kubernetes in 'the VMware way' - Amazic World">
            <a:extLst>
              <a:ext uri="{FF2B5EF4-FFF2-40B4-BE49-F238E27FC236}">
                <a16:creationId xmlns:a16="http://schemas.microsoft.com/office/drawing/2014/main" id="{697D7B2B-C1D3-4BF0-BC53-68F135A7C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54" y="4297340"/>
            <a:ext cx="4002213" cy="228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09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4">
            <a:extLst>
              <a:ext uri="{FF2B5EF4-FFF2-40B4-BE49-F238E27FC236}">
                <a16:creationId xmlns:a16="http://schemas.microsoft.com/office/drawing/2014/main" id="{E8241C83-57C9-49BE-8295-5F282ABE03AA}"/>
              </a:ext>
            </a:extLst>
          </p:cNvPr>
          <p:cNvSpPr/>
          <p:nvPr/>
        </p:nvSpPr>
        <p:spPr>
          <a:xfrm>
            <a:off x="1701" y="105899"/>
            <a:ext cx="246874" cy="81152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E46860-BA68-497D-87C4-B3B2438F11D5}"/>
              </a:ext>
            </a:extLst>
          </p:cNvPr>
          <p:cNvSpPr/>
          <p:nvPr/>
        </p:nvSpPr>
        <p:spPr>
          <a:xfrm>
            <a:off x="248575" y="157719"/>
            <a:ext cx="46403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7030A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Existing Problems</a:t>
            </a:r>
            <a:endParaRPr lang="en-IN" sz="4000" b="1" dirty="0">
              <a:ln w="0"/>
              <a:solidFill>
                <a:srgbClr val="7030A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656AB-6ED5-41C8-8ED6-43ADBFBAAF25}"/>
              </a:ext>
            </a:extLst>
          </p:cNvPr>
          <p:cNvSpPr txBox="1"/>
          <p:nvPr/>
        </p:nvSpPr>
        <p:spPr>
          <a:xfrm>
            <a:off x="7551626" y="1859339"/>
            <a:ext cx="46403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Small Businesses tend to use Excel sheets for their management that are not so user-friendly and customised.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Large volumes of data is not handled easily using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Keeping a humongous amount of data within multiple excel sheets can be taxing!</a:t>
            </a:r>
          </a:p>
        </p:txBody>
      </p:sp>
      <p:pic>
        <p:nvPicPr>
          <p:cNvPr id="4098" name="Picture 2" descr="How can I &quot;group by&quot; and sum a column in excel? - Super User">
            <a:extLst>
              <a:ext uri="{FF2B5EF4-FFF2-40B4-BE49-F238E27FC236}">
                <a16:creationId xmlns:a16="http://schemas.microsoft.com/office/drawing/2014/main" id="{D22198C8-B1B9-4F71-9256-474EB9980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873"/>
            <a:ext cx="7812350" cy="526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60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4">
            <a:extLst>
              <a:ext uri="{FF2B5EF4-FFF2-40B4-BE49-F238E27FC236}">
                <a16:creationId xmlns:a16="http://schemas.microsoft.com/office/drawing/2014/main" id="{953DDDF4-AD2D-4219-A4E4-E1AF6B4BA9AE}"/>
              </a:ext>
            </a:extLst>
          </p:cNvPr>
          <p:cNvSpPr/>
          <p:nvPr/>
        </p:nvSpPr>
        <p:spPr>
          <a:xfrm>
            <a:off x="1701" y="105899"/>
            <a:ext cx="246874" cy="811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5362B-1DAE-405F-8044-7D9243B8FEA7}"/>
              </a:ext>
            </a:extLst>
          </p:cNvPr>
          <p:cNvSpPr/>
          <p:nvPr/>
        </p:nvSpPr>
        <p:spPr>
          <a:xfrm>
            <a:off x="248575" y="157719"/>
            <a:ext cx="105423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4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Proposed Solution – Design of the System</a:t>
            </a:r>
            <a:endParaRPr lang="en-IN" sz="4000" b="1" dirty="0">
              <a:ln w="0"/>
              <a:solidFill>
                <a:schemeClr val="accent4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C5B468-AF3A-4CEE-8D7B-3621BE3E2D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76961" y="2960230"/>
            <a:ext cx="8274728" cy="3438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D57147-C560-4AE9-B6F0-522A07254C17}"/>
              </a:ext>
            </a:extLst>
          </p:cNvPr>
          <p:cNvSpPr txBox="1"/>
          <p:nvPr/>
        </p:nvSpPr>
        <p:spPr>
          <a:xfrm>
            <a:off x="340311" y="1634297"/>
            <a:ext cx="2980678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Spyder IDE</a:t>
            </a:r>
            <a:endParaRPr lang="en-IN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Python</a:t>
            </a:r>
            <a:endParaRPr lang="en-IN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Flask</a:t>
            </a:r>
            <a:endParaRPr lang="en-IN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HTML</a:t>
            </a:r>
            <a:endParaRPr lang="en-IN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CSS, Bootstrap</a:t>
            </a:r>
            <a:endParaRPr lang="en-IN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Docker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>
                <a:solidFill>
                  <a:srgbClr val="000000"/>
                </a:solidFill>
                <a:latin typeface="Liberation Serif"/>
                <a:ea typeface="Times New Roman" panose="02020603050405020304" pitchFamily="18" charset="0"/>
              </a:rPr>
              <a:t>Remote MySQL</a:t>
            </a:r>
            <a:endParaRPr lang="en-IN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dirty="0">
                <a:solidFill>
                  <a:srgbClr val="000000"/>
                </a:solidFill>
                <a:effectLst/>
                <a:latin typeface="Liberation Serif"/>
                <a:ea typeface="Times New Roman" panose="02020603050405020304" pitchFamily="18" charset="0"/>
              </a:rPr>
              <a:t>VMware Tanzu Service</a:t>
            </a:r>
            <a:endParaRPr lang="en-IN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90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4">
            <a:extLst>
              <a:ext uri="{FF2B5EF4-FFF2-40B4-BE49-F238E27FC236}">
                <a16:creationId xmlns:a16="http://schemas.microsoft.com/office/drawing/2014/main" id="{3DDF4E33-014D-4742-820B-28F147413BFF}"/>
              </a:ext>
            </a:extLst>
          </p:cNvPr>
          <p:cNvSpPr/>
          <p:nvPr/>
        </p:nvSpPr>
        <p:spPr>
          <a:xfrm>
            <a:off x="0" y="302721"/>
            <a:ext cx="246874" cy="81152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C04D9E-84DD-431B-A3D9-DF518C40FA97}"/>
              </a:ext>
            </a:extLst>
          </p:cNvPr>
          <p:cNvSpPr/>
          <p:nvPr/>
        </p:nvSpPr>
        <p:spPr>
          <a:xfrm>
            <a:off x="246874" y="354541"/>
            <a:ext cx="56202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System Requirements</a:t>
            </a:r>
            <a:endParaRPr lang="en-IN" sz="4000" b="1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79CAC-980E-4149-9906-59C49FDB2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7" y="3312261"/>
            <a:ext cx="5530849" cy="1254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01943E-8191-49C2-B0AE-B0DC1201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761" y="3312912"/>
            <a:ext cx="3445544" cy="1254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962453-36AD-41ED-9CD7-7537E6566766}"/>
              </a:ext>
            </a:extLst>
          </p:cNvPr>
          <p:cNvSpPr txBox="1"/>
          <p:nvPr/>
        </p:nvSpPr>
        <p:spPr>
          <a:xfrm>
            <a:off x="683581" y="2237174"/>
            <a:ext cx="41902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75000"/>
                  </a:schemeClr>
                </a:solidFill>
              </a:rPr>
              <a:t>Software Requirements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2AF14D-E07B-4E04-A929-853D7C107B1E}"/>
              </a:ext>
            </a:extLst>
          </p:cNvPr>
          <p:cNvSpPr txBox="1"/>
          <p:nvPr/>
        </p:nvSpPr>
        <p:spPr>
          <a:xfrm>
            <a:off x="7060709" y="2237174"/>
            <a:ext cx="4437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1">
                    <a:lumMod val="75000"/>
                  </a:schemeClr>
                </a:solidFill>
              </a:rPr>
              <a:t>Hardware</a:t>
            </a:r>
            <a:r>
              <a:rPr lang="en-IN" dirty="0"/>
              <a:t> </a:t>
            </a:r>
            <a:r>
              <a:rPr lang="en-IN" sz="3200" b="1" dirty="0">
                <a:solidFill>
                  <a:schemeClr val="accent1">
                    <a:lumMod val="75000"/>
                  </a:schemeClr>
                </a:solidFill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57390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4">
            <a:extLst>
              <a:ext uri="{FF2B5EF4-FFF2-40B4-BE49-F238E27FC236}">
                <a16:creationId xmlns:a16="http://schemas.microsoft.com/office/drawing/2014/main" id="{1615DCE1-1DF9-4CFB-8238-AD6B8788603D}"/>
              </a:ext>
            </a:extLst>
          </p:cNvPr>
          <p:cNvSpPr/>
          <p:nvPr/>
        </p:nvSpPr>
        <p:spPr>
          <a:xfrm>
            <a:off x="0" y="134045"/>
            <a:ext cx="246874" cy="8115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7B3745-FD84-4A2B-9845-43B08EB87120}"/>
              </a:ext>
            </a:extLst>
          </p:cNvPr>
          <p:cNvSpPr/>
          <p:nvPr/>
        </p:nvSpPr>
        <p:spPr>
          <a:xfrm>
            <a:off x="246874" y="185865"/>
            <a:ext cx="53621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Rounded MT Bold" panose="020F0704030504030204" pitchFamily="34" charset="0"/>
                <a:cs typeface="Arial" panose="020B0604020202020204" pitchFamily="34" charset="0"/>
              </a:rPr>
              <a:t>Results – Home page</a:t>
            </a:r>
            <a:endParaRPr lang="en-IN" sz="40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7CCB4-A000-4BD4-A309-8C34E80F89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06027" y="945572"/>
            <a:ext cx="11221375" cy="59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50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564</Words>
  <Application>Microsoft Office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Candara</vt:lpstr>
      <vt:lpstr>Liberation Serif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Pratiksha Jayesh Bongale</dc:creator>
  <cp:lastModifiedBy>Pratiksha Jayesh Bongale</cp:lastModifiedBy>
  <cp:revision>53</cp:revision>
  <dcterms:created xsi:type="dcterms:W3CDTF">2021-05-17T06:01:04Z</dcterms:created>
  <dcterms:modified xsi:type="dcterms:W3CDTF">2021-05-25T14:47:29Z</dcterms:modified>
</cp:coreProperties>
</file>